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318" r:id="rId3"/>
    <p:sldId id="299" r:id="rId4"/>
    <p:sldId id="311" r:id="rId5"/>
    <p:sldId id="315" r:id="rId6"/>
    <p:sldId id="316" r:id="rId7"/>
    <p:sldId id="312" r:id="rId8"/>
    <p:sldId id="301" r:id="rId9"/>
    <p:sldId id="313" r:id="rId10"/>
    <p:sldId id="314" r:id="rId11"/>
    <p:sldId id="304" r:id="rId12"/>
    <p:sldId id="305" r:id="rId13"/>
    <p:sldId id="306" r:id="rId14"/>
    <p:sldId id="259" r:id="rId15"/>
    <p:sldId id="260" r:id="rId16"/>
    <p:sldId id="282" r:id="rId17"/>
    <p:sldId id="285" r:id="rId18"/>
    <p:sldId id="317" r:id="rId19"/>
    <p:sldId id="303" r:id="rId20"/>
    <p:sldId id="300" r:id="rId21"/>
    <p:sldId id="281" r:id="rId22"/>
    <p:sldId id="265" r:id="rId23"/>
    <p:sldId id="266" r:id="rId24"/>
    <p:sldId id="267" r:id="rId25"/>
    <p:sldId id="298" r:id="rId26"/>
    <p:sldId id="283" r:id="rId27"/>
    <p:sldId id="310" r:id="rId28"/>
    <p:sldId id="286" r:id="rId29"/>
    <p:sldId id="287" r:id="rId30"/>
    <p:sldId id="309" r:id="rId31"/>
    <p:sldId id="288" r:id="rId32"/>
    <p:sldId id="290" r:id="rId33"/>
    <p:sldId id="291" r:id="rId34"/>
    <p:sldId id="292" r:id="rId35"/>
    <p:sldId id="294" r:id="rId3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617B7EAA-CC80-418F-ADAD-92F71D97C179}">
          <p14:sldIdLst>
            <p14:sldId id="256"/>
            <p14:sldId id="318"/>
            <p14:sldId id="299"/>
            <p14:sldId id="311"/>
            <p14:sldId id="315"/>
            <p14:sldId id="316"/>
            <p14:sldId id="312"/>
            <p14:sldId id="301"/>
            <p14:sldId id="313"/>
            <p14:sldId id="314"/>
            <p14:sldId id="304"/>
            <p14:sldId id="305"/>
            <p14:sldId id="306"/>
            <p14:sldId id="259"/>
            <p14:sldId id="260"/>
            <p14:sldId id="282"/>
            <p14:sldId id="285"/>
            <p14:sldId id="317"/>
            <p14:sldId id="303"/>
            <p14:sldId id="300"/>
            <p14:sldId id="281"/>
            <p14:sldId id="265"/>
            <p14:sldId id="266"/>
            <p14:sldId id="267"/>
            <p14:sldId id="298"/>
            <p14:sldId id="283"/>
            <p14:sldId id="310"/>
            <p14:sldId id="286"/>
            <p14:sldId id="287"/>
            <p14:sldId id="309"/>
            <p14:sldId id="288"/>
            <p14:sldId id="290"/>
            <p14:sldId id="291"/>
            <p14:sldId id="292"/>
            <p14:sldId id="294"/>
          </p14:sldIdLst>
        </p14:section>
        <p14:section name="Раздел без заголовка" id="{CEECF1DF-604D-43AE-939C-A415AF83297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87" d="100"/>
          <a:sy n="87" d="100"/>
        </p:scale>
        <p:origin x="-978" y="-4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45458B-D2A2-49A0-A597-78263061FE39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06303-B6B6-48D6-B480-8DEDA902448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4780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06303-B6B6-48D6-B480-8DEDA9024486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2402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20A83-F48A-4D39-A504-030B8B8A0F84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82A5-AE16-43C7-B2E2-03BC337A15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92454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20A83-F48A-4D39-A504-030B8B8A0F84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82A5-AE16-43C7-B2E2-03BC337A15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34463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20A83-F48A-4D39-A504-030B8B8A0F84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82A5-AE16-43C7-B2E2-03BC337A15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99917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20A83-F48A-4D39-A504-030B8B8A0F84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82A5-AE16-43C7-B2E2-03BC337A15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438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20A83-F48A-4D39-A504-030B8B8A0F84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82A5-AE16-43C7-B2E2-03BC337A15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47925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20A83-F48A-4D39-A504-030B8B8A0F84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82A5-AE16-43C7-B2E2-03BC337A15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2847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20A83-F48A-4D39-A504-030B8B8A0F84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82A5-AE16-43C7-B2E2-03BC337A15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36526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20A83-F48A-4D39-A504-030B8B8A0F84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82A5-AE16-43C7-B2E2-03BC337A15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7641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20A83-F48A-4D39-A504-030B8B8A0F84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82A5-AE16-43C7-B2E2-03BC337A15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22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20A83-F48A-4D39-A504-030B8B8A0F84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82A5-AE16-43C7-B2E2-03BC337A15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012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20A83-F48A-4D39-A504-030B8B8A0F84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F82A5-AE16-43C7-B2E2-03BC337A15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58032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20A83-F48A-4D39-A504-030B8B8A0F84}" type="datetimeFigureOut">
              <a:rPr lang="ru-RU" smtClean="0"/>
              <a:pPr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F82A5-AE16-43C7-B2E2-03BC337A153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7201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8402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7493"/>
            <a:ext cx="6120680" cy="4752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6040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5606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E:\Совет женщин\ФОТО\Первая встреча 19.04.23 ИРСЖ\IMG_20230502_113729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287" r="14014" b="25053"/>
          <a:stretch/>
        </p:blipFill>
        <p:spPr bwMode="auto">
          <a:xfrm rot="10800000">
            <a:off x="1728274" y="754593"/>
            <a:ext cx="5856684" cy="4018244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 flipH="1">
            <a:off x="2195736" y="195486"/>
            <a:ext cx="49685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Заседание Совета молодёжи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РДДМ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464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7045" y="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131590"/>
            <a:ext cx="4826781" cy="377328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3608" y="273591"/>
            <a:ext cx="72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Легкоатлетическая эстафета, посвящённая 78- ой годовщине Победы в Великой отечественной войне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421389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479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9" t="16979" b="7048"/>
          <a:stretch/>
        </p:blipFill>
        <p:spPr bwMode="auto">
          <a:xfrm>
            <a:off x="2518048" y="1203598"/>
            <a:ext cx="3816424" cy="376317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3975" y="123478"/>
            <a:ext cx="89289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Отдел по культуре и спорту и делам молодёжи </a:t>
            </a:r>
            <a:r>
              <a:rPr lang="ru-RU" sz="2000" b="1" dirty="0" err="1">
                <a:solidFill>
                  <a:srgbClr val="C00000"/>
                </a:solidFill>
              </a:rPr>
              <a:t>Нижнеилимского</a:t>
            </a:r>
            <a:r>
              <a:rPr lang="ru-RU" sz="2000" b="1" dirty="0">
                <a:solidFill>
                  <a:srgbClr val="C00000"/>
                </a:solidFill>
              </a:rPr>
              <a:t> района выразил благодарность районному Совету женщин  за помощь в организации и проведении традиционной легкоатлетической эстафеты.</a:t>
            </a:r>
          </a:p>
        </p:txBody>
      </p:sp>
    </p:spTree>
    <p:extLst>
      <p:ext uri="{BB962C8B-B14F-4D97-AF65-F5344CB8AC3E}">
        <p14:creationId xmlns:p14="http://schemas.microsoft.com/office/powerpoint/2010/main" xmlns="" val="198959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379"/>
          <a:stretch/>
        </p:blipFill>
        <p:spPr bwMode="auto">
          <a:xfrm>
            <a:off x="1547664" y="1059582"/>
            <a:ext cx="6162735" cy="360487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flipH="1">
            <a:off x="179512" y="267494"/>
            <a:ext cx="87849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О</a:t>
            </a:r>
            <a:r>
              <a:rPr lang="ru-RU" b="1" dirty="0" smtClean="0">
                <a:solidFill>
                  <a:srgbClr val="C00000"/>
                </a:solidFill>
              </a:rPr>
              <a:t>ткрытый </a:t>
            </a:r>
            <a:r>
              <a:rPr lang="ru-RU" b="1" dirty="0">
                <a:solidFill>
                  <a:srgbClr val="C00000"/>
                </a:solidFill>
              </a:rPr>
              <a:t>турнир по волейболу  среди юношеских команд района памяти заслуженного тренера </a:t>
            </a:r>
            <a:r>
              <a:rPr lang="ru-RU" b="1" dirty="0" err="1">
                <a:solidFill>
                  <a:srgbClr val="C00000"/>
                </a:solidFill>
              </a:rPr>
              <a:t>Микуляева</a:t>
            </a:r>
            <a:r>
              <a:rPr lang="ru-RU" b="1" dirty="0">
                <a:solidFill>
                  <a:srgbClr val="C00000"/>
                </a:solidFill>
              </a:rPr>
              <a:t> Аркадия Алексеевича</a:t>
            </a:r>
          </a:p>
        </p:txBody>
      </p:sp>
    </p:spTree>
    <p:extLst>
      <p:ext uri="{BB962C8B-B14F-4D97-AF65-F5344CB8AC3E}">
        <p14:creationId xmlns:p14="http://schemas.microsoft.com/office/powerpoint/2010/main" xmlns="" val="32676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98" t="4655" r="5409" b="3160"/>
          <a:stretch/>
        </p:blipFill>
        <p:spPr bwMode="auto">
          <a:xfrm>
            <a:off x="1763688" y="148985"/>
            <a:ext cx="5867400" cy="4833258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0999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266" y="-32303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08520" y="125219"/>
            <a:ext cx="93316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В</a:t>
            </a:r>
            <a:r>
              <a:rPr lang="ru-RU" b="1" dirty="0" smtClean="0">
                <a:solidFill>
                  <a:srgbClr val="C00000"/>
                </a:solidFill>
              </a:rPr>
              <a:t>ыставка-форум «</a:t>
            </a:r>
            <a:r>
              <a:rPr lang="ru-RU" b="1" dirty="0">
                <a:solidFill>
                  <a:srgbClr val="C00000"/>
                </a:solidFill>
              </a:rPr>
              <a:t>Мир семьи. Страна детства». </a:t>
            </a:r>
          </a:p>
        </p:txBody>
      </p:sp>
      <p:pic>
        <p:nvPicPr>
          <p:cNvPr id="5" name="Рисунок 4" descr="E:\Совет женщин\ФОТО\Форум май 2023\IMG_20230517_15025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264" t="12824" r="31588"/>
          <a:stretch/>
        </p:blipFill>
        <p:spPr bwMode="auto">
          <a:xfrm rot="5400000">
            <a:off x="2597875" y="-62636"/>
            <a:ext cx="3761638" cy="586205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4627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25" y="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02" r="7698" b="5301"/>
          <a:stretch/>
        </p:blipFill>
        <p:spPr bwMode="auto">
          <a:xfrm>
            <a:off x="1607908" y="1059582"/>
            <a:ext cx="5981801" cy="399505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6566" y="195486"/>
            <a:ext cx="89644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Круглый стол «Создание низко пороговых подростковых центров в муниципальных образованиях в Иркутской области по направлению «Безопасное детство». </a:t>
            </a:r>
          </a:p>
        </p:txBody>
      </p:sp>
    </p:spTree>
    <p:extLst>
      <p:ext uri="{BB962C8B-B14F-4D97-AF65-F5344CB8AC3E}">
        <p14:creationId xmlns:p14="http://schemas.microsoft.com/office/powerpoint/2010/main" xmlns="" val="34627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E:\Совет женщин\ФОТО\Форум май 2023\IMG_20230517_15035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164" t="5112" r="7325" b="10789"/>
          <a:stretch/>
        </p:blipFill>
        <p:spPr bwMode="auto">
          <a:xfrm rot="5400000">
            <a:off x="2386702" y="-715559"/>
            <a:ext cx="4443080" cy="655320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411359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22" t="14225" r="5266" b="7256"/>
          <a:stretch/>
        </p:blipFill>
        <p:spPr bwMode="auto">
          <a:xfrm>
            <a:off x="1547664" y="1275606"/>
            <a:ext cx="5845629" cy="3788229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195486"/>
            <a:ext cx="88569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З</a:t>
            </a:r>
            <a:r>
              <a:rPr lang="ru-RU" b="1" dirty="0" smtClean="0">
                <a:solidFill>
                  <a:srgbClr val="C00000"/>
                </a:solidFill>
              </a:rPr>
              <a:t>аседание </a:t>
            </a:r>
            <a:r>
              <a:rPr lang="ru-RU" b="1" dirty="0">
                <a:solidFill>
                  <a:srgbClr val="C00000"/>
                </a:solidFill>
              </a:rPr>
              <a:t>Совета по вопросам межнациональных и межконфессиональных отношений «Патриотическое воспитание как основа сохранения </a:t>
            </a:r>
            <a:endParaRPr lang="ru-RU" b="1" dirty="0" smtClean="0">
              <a:solidFill>
                <a:srgbClr val="C00000"/>
              </a:solidFill>
            </a:endParaRP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народного </a:t>
            </a:r>
            <a:r>
              <a:rPr lang="ru-RU" b="1" dirty="0">
                <a:solidFill>
                  <a:srgbClr val="C00000"/>
                </a:solidFill>
              </a:rPr>
              <a:t>единства».</a:t>
            </a:r>
          </a:p>
        </p:txBody>
      </p:sp>
    </p:spTree>
    <p:extLst>
      <p:ext uri="{BB962C8B-B14F-4D97-AF65-F5344CB8AC3E}">
        <p14:creationId xmlns:p14="http://schemas.microsoft.com/office/powerpoint/2010/main" xmlns="" val="64832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23478"/>
            <a:ext cx="8784976" cy="375487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/>
              <a:t>Отчет </a:t>
            </a:r>
            <a:endParaRPr lang="ru-RU" sz="5400" b="1" dirty="0" smtClean="0"/>
          </a:p>
          <a:p>
            <a:pPr algn="ctr"/>
            <a:r>
              <a:rPr lang="ru-RU" sz="4700" b="1" dirty="0" smtClean="0"/>
              <a:t>о деятельности  </a:t>
            </a:r>
            <a:r>
              <a:rPr lang="ru-RU" sz="4700" b="1" dirty="0"/>
              <a:t>Совета женщин </a:t>
            </a:r>
            <a:endParaRPr lang="ru-RU" sz="4700" dirty="0"/>
          </a:p>
          <a:p>
            <a:pPr algn="ctr"/>
            <a:r>
              <a:rPr lang="ru-RU" sz="4700" b="1" dirty="0" err="1"/>
              <a:t>Нижнеилимского</a:t>
            </a:r>
            <a:r>
              <a:rPr lang="ru-RU" sz="4700" b="1" dirty="0"/>
              <a:t> </a:t>
            </a:r>
            <a:r>
              <a:rPr lang="ru-RU" sz="4700" b="1" dirty="0" smtClean="0"/>
              <a:t>района</a:t>
            </a:r>
          </a:p>
          <a:p>
            <a:pPr algn="ctr"/>
            <a:r>
              <a:rPr lang="ru-RU" sz="4300" b="1" dirty="0" smtClean="0"/>
              <a:t> </a:t>
            </a:r>
            <a:r>
              <a:rPr lang="ru-RU" sz="4300" b="1" dirty="0"/>
              <a:t>за </a:t>
            </a:r>
            <a:r>
              <a:rPr lang="ru-RU" sz="4300" b="1" dirty="0" smtClean="0"/>
              <a:t> период март – ноябрь 2023 </a:t>
            </a:r>
            <a:r>
              <a:rPr lang="ru-RU" sz="4300" b="1" dirty="0"/>
              <a:t>год</a:t>
            </a:r>
            <a:endParaRPr lang="ru-RU" sz="4300" dirty="0"/>
          </a:p>
          <a:p>
            <a:pPr algn="ctr"/>
            <a:endParaRPr lang="ru-RU" sz="47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87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267493"/>
            <a:ext cx="871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 </a:t>
            </a:r>
            <a:endParaRPr lang="ru-RU" dirty="0"/>
          </a:p>
          <a:p>
            <a:pPr algn="ctr"/>
            <a:r>
              <a:rPr lang="ru-RU" b="1" dirty="0"/>
              <a:t> </a:t>
            </a:r>
            <a:r>
              <a:rPr lang="ru-RU" b="1" dirty="0" smtClean="0">
                <a:solidFill>
                  <a:srgbClr val="C00000"/>
                </a:solidFill>
              </a:rPr>
              <a:t>Акция по озеленению </a:t>
            </a:r>
            <a:r>
              <a:rPr lang="ru-RU" b="1" dirty="0">
                <a:solidFill>
                  <a:srgbClr val="C00000"/>
                </a:solidFill>
              </a:rPr>
              <a:t>клумб, </a:t>
            </a:r>
            <a:r>
              <a:rPr lang="ru-RU" b="1" dirty="0" smtClean="0">
                <a:solidFill>
                  <a:srgbClr val="C00000"/>
                </a:solidFill>
              </a:rPr>
              <a:t>благоустройству </a:t>
            </a:r>
            <a:r>
              <a:rPr lang="ru-RU" b="1" dirty="0">
                <a:solidFill>
                  <a:srgbClr val="C00000"/>
                </a:solidFill>
              </a:rPr>
              <a:t>территорий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-529" t="2456" r="144" b="8122"/>
          <a:stretch/>
        </p:blipFill>
        <p:spPr bwMode="auto">
          <a:xfrm>
            <a:off x="1187624" y="987574"/>
            <a:ext cx="6433457" cy="3799115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0103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4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880567"/>
            <a:ext cx="5681899" cy="417646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 flipH="1">
            <a:off x="35226" y="123478"/>
            <a:ext cx="88569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«КВН для молодых душой» в рамках реализации проекта «Конкурс социальных </a:t>
            </a:r>
            <a:r>
              <a:rPr lang="ru-RU" sz="2000" b="1" dirty="0">
                <a:solidFill>
                  <a:srgbClr val="C00000"/>
                </a:solidFill>
              </a:rPr>
              <a:t>проектов</a:t>
            </a:r>
            <a:r>
              <a:rPr lang="ru-RU" b="1" dirty="0">
                <a:solidFill>
                  <a:srgbClr val="C00000"/>
                </a:solidFill>
              </a:rPr>
              <a:t> «Активное поколение»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98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046" t="1924" r="3853"/>
          <a:stretch/>
        </p:blipFill>
        <p:spPr bwMode="auto">
          <a:xfrm>
            <a:off x="827584" y="411510"/>
            <a:ext cx="5405601" cy="432048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516216" y="411510"/>
            <a:ext cx="230425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+mj-lt"/>
              </a:rPr>
              <a:t>Совет женщин </a:t>
            </a:r>
            <a:r>
              <a:rPr lang="ru-RU" b="1" dirty="0" err="1">
                <a:solidFill>
                  <a:srgbClr val="C00000"/>
                </a:solidFill>
                <a:latin typeface="+mj-lt"/>
              </a:rPr>
              <a:t>Нижнеилимского</a:t>
            </a:r>
            <a:r>
              <a:rPr lang="ru-RU" b="1" dirty="0">
                <a:solidFill>
                  <a:srgbClr val="C00000"/>
                </a:solidFill>
                <a:latin typeface="+mj-lt"/>
              </a:rPr>
              <a:t> района принял участие  в организации и проведении мероприятия</a:t>
            </a:r>
            <a:r>
              <a:rPr lang="ru-RU" dirty="0"/>
              <a:t>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40999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57206"/>
            <a:ext cx="5622083" cy="4162816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195487"/>
            <a:ext cx="777686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С</a:t>
            </a:r>
            <a:r>
              <a:rPr lang="ru-RU" sz="2000" b="1" dirty="0" smtClean="0">
                <a:solidFill>
                  <a:srgbClr val="C00000"/>
                </a:solidFill>
              </a:rPr>
              <a:t>портивно-патриотическая </a:t>
            </a:r>
            <a:r>
              <a:rPr lang="ru-RU" sz="2000" b="1" dirty="0">
                <a:solidFill>
                  <a:srgbClr val="C00000"/>
                </a:solidFill>
              </a:rPr>
              <a:t>акция "Россия в движении</a:t>
            </a:r>
            <a:r>
              <a:rPr lang="ru-RU" sz="2000" b="1" dirty="0" smtClean="0">
                <a:solidFill>
                  <a:srgbClr val="C00000"/>
                </a:solidFill>
              </a:rPr>
              <a:t>".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999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2" y="10649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E:\Совет женщин\ОТЧЁТЫ\День России\5mRK4uqMH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541" r="1594" b="41290"/>
          <a:stretch/>
        </p:blipFill>
        <p:spPr bwMode="auto">
          <a:xfrm>
            <a:off x="2483768" y="1057498"/>
            <a:ext cx="4104456" cy="3866774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0429"/>
            <a:ext cx="9289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Основной частью программы стало выступление фитнес-инструкторов города, одним из которых была заместитель председателя Совета женщин </a:t>
            </a:r>
            <a:r>
              <a:rPr lang="ru-RU" sz="2000" b="1" dirty="0" err="1">
                <a:solidFill>
                  <a:srgbClr val="C00000"/>
                </a:solidFill>
              </a:rPr>
              <a:t>Нижнеилимского</a:t>
            </a:r>
            <a:r>
              <a:rPr lang="ru-RU" sz="2000" b="1" dirty="0">
                <a:solidFill>
                  <a:srgbClr val="C00000"/>
                </a:solidFill>
              </a:rPr>
              <a:t> района Малая О.Н. </a:t>
            </a:r>
            <a:r>
              <a:rPr lang="ru-RU" sz="2000" b="1" dirty="0" smtClean="0">
                <a:solidFill>
                  <a:srgbClr val="C00000"/>
                </a:solidFill>
              </a:rPr>
              <a:t>секретарь </a:t>
            </a:r>
            <a:r>
              <a:rPr lang="ru-RU" sz="2000" b="1" dirty="0">
                <a:solidFill>
                  <a:srgbClr val="C00000"/>
                </a:solidFill>
              </a:rPr>
              <a:t>Женсовета </a:t>
            </a:r>
            <a:r>
              <a:rPr lang="ru-RU" sz="2000" b="1" dirty="0" err="1">
                <a:solidFill>
                  <a:srgbClr val="C00000"/>
                </a:solidFill>
              </a:rPr>
              <a:t>Самодурова</a:t>
            </a:r>
            <a:r>
              <a:rPr lang="ru-RU" sz="2000" b="1" dirty="0">
                <a:solidFill>
                  <a:srgbClr val="C00000"/>
                </a:solidFill>
              </a:rPr>
              <a:t> Ю.О. </a:t>
            </a:r>
          </a:p>
        </p:txBody>
      </p:sp>
    </p:spTree>
    <p:extLst>
      <p:ext uri="{BB962C8B-B14F-4D97-AF65-F5344CB8AC3E}">
        <p14:creationId xmlns:p14="http://schemas.microsoft.com/office/powerpoint/2010/main" xmlns="" val="140999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65" y="44659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732" y="37633"/>
            <a:ext cx="8640960" cy="1755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«Берег добрых дел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»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акция по </a:t>
            </a: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уборке береговой линии и лесного массива от мусора</a:t>
            </a:r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.</a:t>
            </a:r>
            <a:r>
              <a:rPr lang="ru-RU" sz="1600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sz="1600" dirty="0"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latin typeface="Times New Roman"/>
                <a:ea typeface="Times New Roman"/>
                <a:cs typeface="Times New Roman"/>
              </a:rPr>
            </a:br>
            <a:r>
              <a:rPr lang="ru-RU" dirty="0">
                <a:latin typeface="Times New Roman"/>
                <a:ea typeface="Times New Roman"/>
                <a:cs typeface="Times New Roman"/>
              </a:rPr>
              <a:t>       </a:t>
            </a:r>
            <a:endParaRPr lang="ru-RU" sz="1600" dirty="0"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6" t="19058" r="12780" b="-2453"/>
          <a:stretch/>
        </p:blipFill>
        <p:spPr>
          <a:xfrm>
            <a:off x="1763688" y="915566"/>
            <a:ext cx="5544616" cy="4095455"/>
          </a:xfrm>
          <a:prstGeom prst="rect">
            <a:avLst/>
          </a:prstGeom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90161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95487"/>
            <a:ext cx="87849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10 этап Фестиваля Иркутской области «Марафон северной ходьбы».</a:t>
            </a:r>
            <a:endParaRPr lang="ru-RU" sz="2000" b="1" dirty="0">
              <a:solidFill>
                <a:srgbClr val="C00000"/>
              </a:solidFill>
            </a:endParaRPr>
          </a:p>
        </p:txBody>
      </p:sp>
      <p:pic>
        <p:nvPicPr>
          <p:cNvPr id="6146" name="Picture 2" descr="E:\Совет женщин\ОТЧЁТЫ\Фестиваль Северной ходьбы\IMG_20230826_1129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09" t="27837" r="18928" b="23176"/>
          <a:stretch/>
        </p:blipFill>
        <p:spPr bwMode="auto">
          <a:xfrm>
            <a:off x="1331640" y="699542"/>
            <a:ext cx="5760639" cy="4166287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27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059582"/>
            <a:ext cx="5810586" cy="3491483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31640" y="122997"/>
            <a:ext cx="6552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Выездной семинар      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 « </a:t>
            </a:r>
            <a:r>
              <a:rPr lang="ru-RU" b="1" dirty="0">
                <a:solidFill>
                  <a:srgbClr val="C00000"/>
                </a:solidFill>
              </a:rPr>
              <a:t>Меняем будущее Иркутской области вместе</a:t>
            </a:r>
            <a:r>
              <a:rPr lang="ru-RU" b="1" dirty="0" smtClean="0">
                <a:solidFill>
                  <a:srgbClr val="C00000"/>
                </a:solidFill>
              </a:rPr>
              <a:t>».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6444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57" y="0"/>
            <a:ext cx="9160768" cy="5272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95486"/>
            <a:ext cx="8640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«</a:t>
            </a:r>
            <a:r>
              <a:rPr lang="ru-RU" b="1" dirty="0" smtClean="0">
                <a:solidFill>
                  <a:srgbClr val="C00000"/>
                </a:solidFill>
              </a:rPr>
              <a:t>Районный фестиваль </a:t>
            </a:r>
            <a:r>
              <a:rPr lang="ru-RU" b="1" dirty="0">
                <a:solidFill>
                  <a:srgbClr val="C00000"/>
                </a:solidFill>
              </a:rPr>
              <a:t>«Радуга семейных талантов 2023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8194" name="Picture 2" descr="E:\Совет женщин\ОТЧЁТЫ\районный фестиваль 2023\IMG_56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633" t="7323" r="5725" b="3118"/>
          <a:stretch/>
        </p:blipFill>
        <p:spPr bwMode="auto">
          <a:xfrm rot="5400000">
            <a:off x="2392503" y="1235980"/>
            <a:ext cx="4230698" cy="3584342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27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1520" y="123478"/>
            <a:ext cx="82809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Творческий конкурс «Чудо аппликация» среди воспитанников дошкольных учреждений.</a:t>
            </a:r>
          </a:p>
        </p:txBody>
      </p:sp>
      <p:pic>
        <p:nvPicPr>
          <p:cNvPr id="9218" name="Picture 2" descr="E:\Совет женщин\ОТЧЁТЫ\районный фестиваль 2023\IMG_81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07" t="5516"/>
          <a:stretch/>
        </p:blipFill>
        <p:spPr bwMode="auto">
          <a:xfrm>
            <a:off x="1655676" y="831364"/>
            <a:ext cx="5616624" cy="4183452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27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1510"/>
            <a:ext cx="8424936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103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078" y="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E:\Совет женщин\ОТЧЁТЫ\районный фестиваль 2023\IMG_5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4" y="1052697"/>
            <a:ext cx="5627257" cy="3970698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2243" y="37034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МКУК «</a:t>
            </a:r>
            <a:r>
              <a:rPr lang="ru-RU" sz="2000" b="1" dirty="0" err="1">
                <a:solidFill>
                  <a:srgbClr val="C00000"/>
                </a:solidFill>
              </a:rPr>
              <a:t>Нижнеилимская</a:t>
            </a:r>
            <a:r>
              <a:rPr lang="ru-RU" sz="2000" b="1" dirty="0">
                <a:solidFill>
                  <a:srgbClr val="C00000"/>
                </a:solidFill>
              </a:rPr>
              <a:t> центральная </a:t>
            </a:r>
            <a:r>
              <a:rPr lang="ru-RU" sz="2000" b="1" dirty="0" err="1">
                <a:solidFill>
                  <a:srgbClr val="C00000"/>
                </a:solidFill>
              </a:rPr>
              <a:t>межпоселенческая</a:t>
            </a:r>
            <a:r>
              <a:rPr lang="ru-RU" sz="2000" b="1" dirty="0">
                <a:solidFill>
                  <a:srgbClr val="C00000"/>
                </a:solidFill>
              </a:rPr>
              <a:t> библиотека имени А.Н. Радищева» </a:t>
            </a:r>
            <a:r>
              <a:rPr lang="ru-RU" sz="2000" b="1" dirty="0" smtClean="0">
                <a:solidFill>
                  <a:srgbClr val="C00000"/>
                </a:solidFill>
              </a:rPr>
              <a:t>принимала </a:t>
            </a:r>
            <a:r>
              <a:rPr lang="ru-RU" sz="2000" b="1" dirty="0">
                <a:solidFill>
                  <a:srgbClr val="C00000"/>
                </a:solidFill>
              </a:rPr>
              <a:t>гостей и  участников районного   фестиваля «Радуга семейных талантов - 2023» </a:t>
            </a:r>
          </a:p>
        </p:txBody>
      </p:sp>
    </p:spTree>
    <p:extLst>
      <p:ext uri="{BB962C8B-B14F-4D97-AF65-F5344CB8AC3E}">
        <p14:creationId xmlns:p14="http://schemas.microsoft.com/office/powerpoint/2010/main" xmlns="" val="205879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23479"/>
            <a:ext cx="87129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Семейный спортивный праздник «Папа, мама, я – спортивная семья» </a:t>
            </a:r>
          </a:p>
        </p:txBody>
      </p:sp>
      <p:pic>
        <p:nvPicPr>
          <p:cNvPr id="10243" name="Picture 3" descr="E:\Совет женщин\ОТЧЁТЫ\районный фестиваль 2023\IMG_20231014_1129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27" t="-164" r="21003" b="164"/>
          <a:stretch/>
        </p:blipFill>
        <p:spPr bwMode="auto">
          <a:xfrm rot="5400000">
            <a:off x="2343021" y="293109"/>
            <a:ext cx="4313942" cy="5040559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27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 descr="E:\Совет женщин\ОТЧЁТЫ\районный фестиваль 2023\IMG_20231014_1240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379" t="9887" r="16222"/>
          <a:stretch/>
        </p:blipFill>
        <p:spPr bwMode="auto">
          <a:xfrm rot="5400000">
            <a:off x="2651875" y="742735"/>
            <a:ext cx="4251233" cy="4428492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1" y="123478"/>
            <a:ext cx="88569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Это был настоящий праздник. Команды показали не только силу, ловкость и умение, но и семейную сплочённость, дружбу. </a:t>
            </a:r>
          </a:p>
        </p:txBody>
      </p:sp>
    </p:spTree>
    <p:extLst>
      <p:ext uri="{BB962C8B-B14F-4D97-AF65-F5344CB8AC3E}">
        <p14:creationId xmlns:p14="http://schemas.microsoft.com/office/powerpoint/2010/main" xmlns="" val="34627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 descr="E:\Совет женщин\ОТЧЁТЫ\районный фестиваль 2023\IMG_20231014_14361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77" t="5998" r="8224" b="9280"/>
          <a:stretch/>
        </p:blipFill>
        <p:spPr bwMode="auto">
          <a:xfrm>
            <a:off x="2267744" y="915566"/>
            <a:ext cx="4917132" cy="4083589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34230" y="88836"/>
            <a:ext cx="9721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</a:rPr>
              <a:t>Совет женщин </a:t>
            </a:r>
            <a:r>
              <a:rPr lang="ru-RU" sz="2000" b="1" dirty="0" err="1">
                <a:solidFill>
                  <a:srgbClr val="C00000"/>
                </a:solidFill>
              </a:rPr>
              <a:t>Нижнеилимского</a:t>
            </a:r>
            <a:r>
              <a:rPr lang="ru-RU" sz="2000" b="1" dirty="0">
                <a:solidFill>
                  <a:srgbClr val="C00000"/>
                </a:solidFill>
              </a:rPr>
              <a:t> муниципального района принял участие в подготовке и проведению данного фестиваля. </a:t>
            </a:r>
          </a:p>
        </p:txBody>
      </p:sp>
    </p:spTree>
    <p:extLst>
      <p:ext uri="{BB962C8B-B14F-4D97-AF65-F5344CB8AC3E}">
        <p14:creationId xmlns:p14="http://schemas.microsoft.com/office/powerpoint/2010/main" xmlns="" val="34627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448" y="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5448" y="195486"/>
            <a:ext cx="878497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000" b="1" dirty="0">
                <a:solidFill>
                  <a:srgbClr val="C00000"/>
                </a:solidFill>
              </a:rPr>
              <a:t>Еще раз спасибо всем вам, что </a:t>
            </a:r>
            <a:r>
              <a:rPr lang="ru-RU" sz="3000" b="1" dirty="0" smtClean="0">
                <a:solidFill>
                  <a:srgbClr val="C00000"/>
                </a:solidFill>
              </a:rPr>
              <a:t> </a:t>
            </a:r>
            <a:r>
              <a:rPr lang="ru-RU" sz="3000" b="1" dirty="0">
                <a:solidFill>
                  <a:srgbClr val="C00000"/>
                </a:solidFill>
              </a:rPr>
              <a:t>проявляете активность в общественной деятельности, воспитываете детей, окружаете заботой и вниманием и не только свою семью. </a:t>
            </a:r>
            <a:endParaRPr lang="ru-RU" sz="3000" b="1" dirty="0" smtClean="0">
              <a:solidFill>
                <a:srgbClr val="C00000"/>
              </a:solidFill>
            </a:endParaRPr>
          </a:p>
          <a:p>
            <a:pPr algn="just"/>
            <a:r>
              <a:rPr lang="ru-RU" sz="3000" b="1" dirty="0" smtClean="0">
                <a:solidFill>
                  <a:srgbClr val="C00000"/>
                </a:solidFill>
              </a:rPr>
              <a:t>А </a:t>
            </a:r>
            <a:r>
              <a:rPr lang="ru-RU" sz="3000" b="1" dirty="0">
                <a:solidFill>
                  <a:srgbClr val="C00000"/>
                </a:solidFill>
              </a:rPr>
              <a:t>семья, счастье быть матерью, конечно же, для каждой женщины остается главным в жизни. Поэтому я от души желаю каждой из вас, вашим близким и родным крепкого семейного счастья. Пусть в ваших домах всегда будет мир и благополучие, поменьше тревог и огорчений</a:t>
            </a:r>
            <a:r>
              <a:rPr lang="ru-RU" sz="3000" b="1" dirty="0" smtClean="0">
                <a:solidFill>
                  <a:srgbClr val="C00000"/>
                </a:solidFill>
              </a:rPr>
              <a:t>.</a:t>
            </a:r>
            <a:endParaRPr lang="ru-RU" sz="3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7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768" y="23547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39753" y="2387084"/>
            <a:ext cx="5212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34627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7495"/>
            <a:ext cx="8640959" cy="4608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28995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95487"/>
            <a:ext cx="8568952" cy="4664418"/>
          </a:xfrm>
          <a:prstGeom prst="rect">
            <a:avLst/>
          </a:prstGeom>
          <a:ln w="19050"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u="sng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600" b="1" u="sng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Основными направлениями деятельности</a:t>
            </a:r>
            <a:r>
              <a:rPr lang="ru-RU" sz="26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6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являются:</a:t>
            </a:r>
            <a:endParaRPr lang="ru-RU" sz="2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6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1) поддержка социальных инициатив в реализации национальных проектов в области демографии, здравоохранения, образования, культуры и экологии;</a:t>
            </a:r>
            <a:endParaRPr lang="ru-RU" sz="2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6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2) участие в реализации Национальной стратегии действий в интересах женщин на 2023-2030 годы;</a:t>
            </a:r>
            <a:endParaRPr lang="ru-RU" sz="2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600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</a:rPr>
              <a:t>3) участие в реализации планов по Десятилетию детства и др.</a:t>
            </a:r>
            <a:endParaRPr lang="ru-RU" sz="2600" dirty="0"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600" dirty="0">
                <a:latin typeface="Times New Roman"/>
                <a:ea typeface="Calibri"/>
                <a:cs typeface="Times New Roman"/>
              </a:rPr>
              <a:t> </a:t>
            </a:r>
            <a:endParaRPr lang="ru-RU" sz="26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025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user\Downloads\-5251733727644599481_1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122" t="20129" r="1555" b="33243"/>
          <a:stretch/>
        </p:blipFill>
        <p:spPr bwMode="auto">
          <a:xfrm>
            <a:off x="1763688" y="952015"/>
            <a:ext cx="5745832" cy="3910930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6936" y="-164554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</a:p>
          <a:p>
            <a:pPr algn="ctr"/>
            <a:r>
              <a:rPr lang="ru-RU" b="1" dirty="0">
                <a:solidFill>
                  <a:srgbClr val="C00000"/>
                </a:solidFill>
              </a:rPr>
              <a:t>23 марта </a:t>
            </a:r>
            <a:r>
              <a:rPr lang="ru-RU" b="1" dirty="0" smtClean="0">
                <a:solidFill>
                  <a:srgbClr val="C00000"/>
                </a:solidFill>
              </a:rPr>
              <a:t>2023 года  </a:t>
            </a:r>
          </a:p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состоялся </a:t>
            </a:r>
            <a:r>
              <a:rPr lang="ru-RU" b="1" dirty="0">
                <a:solidFill>
                  <a:srgbClr val="C00000"/>
                </a:solidFill>
              </a:rPr>
              <a:t>Президиум Совета женщин </a:t>
            </a:r>
            <a:r>
              <a:rPr lang="ru-RU" b="1" dirty="0" err="1">
                <a:solidFill>
                  <a:srgbClr val="C00000"/>
                </a:solidFill>
              </a:rPr>
              <a:t>Нижнеилимского</a:t>
            </a:r>
            <a:r>
              <a:rPr lang="ru-RU" b="1" dirty="0">
                <a:solidFill>
                  <a:srgbClr val="C00000"/>
                </a:solidFill>
              </a:rPr>
              <a:t> района </a:t>
            </a:r>
          </a:p>
        </p:txBody>
      </p:sp>
    </p:spTree>
    <p:extLst>
      <p:ext uri="{BB962C8B-B14F-4D97-AF65-F5344CB8AC3E}">
        <p14:creationId xmlns:p14="http://schemas.microsoft.com/office/powerpoint/2010/main" xmlns="" val="1403132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51470"/>
            <a:ext cx="9160765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604962" y="2799334"/>
          <a:ext cx="5934075" cy="1957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93407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Комиссии по направлению</a:t>
                      </a:r>
                      <a:endParaRPr lang="ru-RU" sz="12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85388949"/>
              </p:ext>
            </p:extLst>
          </p:nvPr>
        </p:nvGraphicFramePr>
        <p:xfrm>
          <a:off x="755576" y="1271415"/>
          <a:ext cx="7560840" cy="34605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66243"/>
                <a:gridCol w="1866243"/>
                <a:gridCol w="1866243"/>
                <a:gridCol w="1962111"/>
              </a:tblGrid>
              <a:tr h="10840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Гражданско-патриотическое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Спортивно-оздоровительное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Культурно-досуговое</a:t>
                      </a:r>
                      <a:endParaRPr lang="ru-RU" sz="16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Семейно-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воспитательное и информационно-просветительское</a:t>
                      </a:r>
                      <a:endParaRPr lang="ru-RU" sz="16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242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1.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</a:rPr>
                        <a:t>Абитова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 Д.В.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1. Яковлева А.Ю.</a:t>
                      </a:r>
                      <a:endParaRPr lang="ru-RU" sz="16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1. </a:t>
                      </a:r>
                      <a:r>
                        <a:rPr lang="ru-RU" sz="1600" b="0" dirty="0" err="1">
                          <a:effectLst/>
                        </a:rPr>
                        <a:t>Канаева</a:t>
                      </a:r>
                      <a:r>
                        <a:rPr lang="ru-RU" sz="1600" b="0" dirty="0">
                          <a:effectLst/>
                        </a:rPr>
                        <a:t> С.Г.</a:t>
                      </a:r>
                      <a:endParaRPr lang="ru-RU" sz="16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1. </a:t>
                      </a:r>
                      <a:r>
                        <a:rPr lang="ru-RU" sz="1600" b="0" dirty="0" err="1">
                          <a:effectLst/>
                        </a:rPr>
                        <a:t>Меснянкина</a:t>
                      </a:r>
                      <a:r>
                        <a:rPr lang="ru-RU" sz="1600" b="0" dirty="0">
                          <a:effectLst/>
                        </a:rPr>
                        <a:t> Т.М.</a:t>
                      </a:r>
                      <a:endParaRPr lang="ru-RU" sz="16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</a:tr>
              <a:tr h="4242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2. Осколкова С.В.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2. Малая О.Н.</a:t>
                      </a:r>
                      <a:endParaRPr lang="ru-RU" sz="16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2. Денисова Л.И.</a:t>
                      </a:r>
                      <a:endParaRPr lang="ru-RU" sz="16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2. </a:t>
                      </a:r>
                      <a:r>
                        <a:rPr lang="ru-RU" sz="1600" b="0" dirty="0" err="1">
                          <a:effectLst/>
                        </a:rPr>
                        <a:t>Дубро</a:t>
                      </a:r>
                      <a:r>
                        <a:rPr lang="ru-RU" sz="1600" b="0" dirty="0">
                          <a:effectLst/>
                        </a:rPr>
                        <a:t> Е.В.</a:t>
                      </a:r>
                      <a:endParaRPr lang="ru-RU" sz="16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42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3. Татаурова А.И.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3. Тетерина Н.Д.</a:t>
                      </a:r>
                      <a:endParaRPr lang="ru-RU" sz="16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effectLst/>
                        </a:rPr>
                        <a:t>3. Самарина Л.А.</a:t>
                      </a:r>
                      <a:endParaRPr lang="ru-RU" sz="1600" b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3. Курилова Н.М</a:t>
                      </a:r>
                      <a:endParaRPr lang="ru-RU" sz="16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42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>
                          <a:solidFill>
                            <a:schemeClr val="tx1"/>
                          </a:solidFill>
                          <a:effectLst/>
                        </a:rPr>
                        <a:t>4. Чеснокова Г.А.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4. </a:t>
                      </a:r>
                      <a:r>
                        <a:rPr lang="ru-RU" sz="1600" b="0" dirty="0" err="1">
                          <a:effectLst/>
                        </a:rPr>
                        <a:t>Королькова</a:t>
                      </a:r>
                      <a:r>
                        <a:rPr lang="ru-RU" sz="1600" b="0" dirty="0">
                          <a:effectLst/>
                        </a:rPr>
                        <a:t> Н.И.</a:t>
                      </a:r>
                      <a:endParaRPr lang="ru-RU" sz="16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4. Мочалова Е.Д.</a:t>
                      </a:r>
                      <a:endParaRPr lang="ru-RU" sz="16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4. </a:t>
                      </a:r>
                      <a:r>
                        <a:rPr lang="ru-RU" sz="1600" b="0" dirty="0" err="1">
                          <a:effectLst/>
                        </a:rPr>
                        <a:t>Солобутина</a:t>
                      </a:r>
                      <a:r>
                        <a:rPr lang="ru-RU" sz="1600" b="0" dirty="0">
                          <a:effectLst/>
                        </a:rPr>
                        <a:t> С.А.</a:t>
                      </a:r>
                      <a:endParaRPr lang="ru-RU" sz="16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2427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5.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effectLst/>
                        </a:rPr>
                        <a:t>Дулько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</a:rPr>
                        <a:t> Т.А.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5. </a:t>
                      </a:r>
                      <a:r>
                        <a:rPr lang="ru-RU" sz="1600" b="0" dirty="0" err="1">
                          <a:effectLst/>
                        </a:rPr>
                        <a:t>Белявцева</a:t>
                      </a:r>
                      <a:r>
                        <a:rPr lang="ru-RU" sz="1600" b="0" dirty="0">
                          <a:effectLst/>
                        </a:rPr>
                        <a:t> Л.В.</a:t>
                      </a:r>
                      <a:endParaRPr lang="ru-RU" sz="16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5. </a:t>
                      </a:r>
                      <a:r>
                        <a:rPr lang="ru-RU" sz="1600" b="0" dirty="0" err="1">
                          <a:effectLst/>
                        </a:rPr>
                        <a:t>Межова</a:t>
                      </a:r>
                      <a:r>
                        <a:rPr lang="ru-RU" sz="1600" b="0" dirty="0">
                          <a:effectLst/>
                        </a:rPr>
                        <a:t> О.П.</a:t>
                      </a:r>
                      <a:endParaRPr lang="ru-RU" sz="16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>
                          <a:effectLst/>
                        </a:rPr>
                        <a:t>5. </a:t>
                      </a:r>
                      <a:r>
                        <a:rPr lang="ru-RU" sz="1600" b="0" dirty="0" err="1">
                          <a:effectLst/>
                        </a:rPr>
                        <a:t>Самодурова</a:t>
                      </a:r>
                      <a:r>
                        <a:rPr lang="ru-RU" sz="1600" b="0" dirty="0">
                          <a:effectLst/>
                        </a:rPr>
                        <a:t> Ю.О.</a:t>
                      </a:r>
                      <a:endParaRPr lang="ru-RU" sz="1600" b="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551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411510"/>
            <a:ext cx="7704857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Президиум Совета женщин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Нижнеилимского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района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Состав комиссии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по направлениям: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040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51470"/>
            <a:ext cx="9160768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9" y="2514477"/>
            <a:ext cx="5400599" cy="24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3478"/>
            <a:ext cx="5641184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0103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6768" y="0"/>
            <a:ext cx="9160768" cy="5194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user\Downloads\1700658116065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720" t="29661" r="-2307" b="31104"/>
          <a:stretch/>
        </p:blipFill>
        <p:spPr bwMode="auto">
          <a:xfrm>
            <a:off x="1835696" y="1059582"/>
            <a:ext cx="5500531" cy="3962181"/>
          </a:xfrm>
          <a:prstGeom prst="rect">
            <a:avLst/>
          </a:prstGeom>
          <a:noFill/>
          <a:effectLst>
            <a:glow rad="1397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267494"/>
            <a:ext cx="835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</a:rPr>
              <a:t>В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>
                <a:solidFill>
                  <a:srgbClr val="C00000"/>
                </a:solidFill>
              </a:rPr>
              <a:t>г. Иркутске прошла встреча – знакомство с председателем ОСЖ и РО Союза женщин России Терентьевной Галиной </a:t>
            </a:r>
            <a:r>
              <a:rPr lang="ru-RU" b="1" dirty="0" smtClean="0">
                <a:solidFill>
                  <a:srgbClr val="C00000"/>
                </a:solidFill>
              </a:rPr>
              <a:t>Николаевной 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040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</TotalTime>
  <Words>581</Words>
  <Application>Microsoft Office PowerPoint</Application>
  <PresentationFormat>Экран (16:9)</PresentationFormat>
  <Paragraphs>75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Общая</dc:creator>
  <cp:lastModifiedBy>Елена</cp:lastModifiedBy>
  <cp:revision>63</cp:revision>
  <dcterms:created xsi:type="dcterms:W3CDTF">2023-11-05T09:46:03Z</dcterms:created>
  <dcterms:modified xsi:type="dcterms:W3CDTF">2023-12-01T07:19:08Z</dcterms:modified>
</cp:coreProperties>
</file>